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12192000"/>
  <p:notesSz cx="7772400" cy="10058400"/>
  <p:embeddedFontLst>
    <p:embeddedFont>
      <p:font typeface="Cabin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Cab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abin-italic.fntdata"/><Relationship Id="rId50" Type="http://schemas.openxmlformats.org/officeDocument/2006/relationships/font" Target="fonts/Cabin-bold.fntdata"/><Relationship Id="rId52" Type="http://schemas.openxmlformats.org/officeDocument/2006/relationships/font" Target="fonts/Cabin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81040" y="218052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Shape 63"/>
          <p:cNvSpPr txBox="1"/>
          <p:nvPr>
            <p:ph idx="3"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Shape 64"/>
          <p:cNvSpPr txBox="1"/>
          <p:nvPr>
            <p:ph idx="4"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70" name="Shape 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90440" y="2180160"/>
            <a:ext cx="4608725" cy="367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90440" y="2180160"/>
            <a:ext cx="4608725" cy="367781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subTitle"/>
          </p:nvPr>
        </p:nvSpPr>
        <p:spPr>
          <a:xfrm>
            <a:off x="581040" y="702000"/>
            <a:ext cx="11029320" cy="469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8" name="Shape 108"/>
          <p:cNvSpPr txBox="1"/>
          <p:nvPr>
            <p:ph idx="3"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4" name="Shape 114"/>
          <p:cNvSpPr txBox="1"/>
          <p:nvPr>
            <p:ph idx="3"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0" name="Shape 120"/>
          <p:cNvSpPr txBox="1"/>
          <p:nvPr>
            <p:ph idx="3"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581040" y="218052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1" name="Shape 131"/>
          <p:cNvSpPr txBox="1"/>
          <p:nvPr>
            <p:ph idx="3"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2" name="Shape 132"/>
          <p:cNvSpPr txBox="1"/>
          <p:nvPr>
            <p:ph idx="4"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7" name="Shape 137"/>
          <p:cNvSpPr txBox="1"/>
          <p:nvPr>
            <p:ph idx="2"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38" name="Shape 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90440" y="2180160"/>
            <a:ext cx="4608725" cy="367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90440" y="2180160"/>
            <a:ext cx="4608725" cy="367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subTitle"/>
          </p:nvPr>
        </p:nvSpPr>
        <p:spPr>
          <a:xfrm>
            <a:off x="581040" y="702000"/>
            <a:ext cx="11029320" cy="469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Shape 52"/>
          <p:cNvSpPr txBox="1"/>
          <p:nvPr>
            <p:ph idx="3"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1A3260"/>
          </a:solidFill>
          <a:ln>
            <a:noFill/>
          </a:ln>
          <a:effectLst>
            <a:outerShdw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Shape 7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rgbClr val="4590B8"/>
          </a:solidFill>
          <a:ln>
            <a:noFill/>
          </a:ln>
          <a:effectLst>
            <a:outerShdw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/>
          <p:nvPr/>
        </p:nvSpPr>
        <p:spPr>
          <a:xfrm>
            <a:off x="447840" y="5141880"/>
            <a:ext cx="11290680" cy="1258560"/>
          </a:xfrm>
          <a:prstGeom prst="rect">
            <a:avLst/>
          </a:prstGeom>
          <a:solidFill>
            <a:srgbClr val="1A3260"/>
          </a:solidFill>
          <a:ln>
            <a:noFill/>
          </a:ln>
          <a:effectLst>
            <a:outerShdw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>
            <p:ph type="title"/>
          </p:nvPr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581040" y="4541400"/>
            <a:ext cx="11029320" cy="6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2F5AAC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2F5AAC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2F5AAC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2F5AAC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2F5AAC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2F5AAC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2F5AAC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2F5AAC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2F5AA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1A3260"/>
          </a:solidFill>
          <a:ln>
            <a:noFill/>
          </a:ln>
          <a:effectLst>
            <a:outerShdw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rgbClr val="4590B8"/>
          </a:solidFill>
          <a:ln>
            <a:noFill/>
          </a:ln>
          <a:effectLst>
            <a:outerShdw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440280" y="614520"/>
            <a:ext cx="11309040" cy="1189080"/>
          </a:xfrm>
          <a:prstGeom prst="rect">
            <a:avLst/>
          </a:prstGeom>
          <a:solidFill>
            <a:srgbClr val="1A3260"/>
          </a:solidFill>
          <a:ln>
            <a:noFill/>
          </a:ln>
          <a:effectLst>
            <a:outerShdw dir="5400000" dist="25560">
              <a:srgbClr val="000000">
                <a:alpha val="5490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590B8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590B8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590B8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590B8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590B8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590B8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590B8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590B8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900" u="none" cap="none" strike="noStrike">
                <a:solidFill>
                  <a:srgbClr val="4590B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44.png"/><Relationship Id="rId13" Type="http://schemas.openxmlformats.org/officeDocument/2006/relationships/image" Target="../media/image59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35.jpg"/><Relationship Id="rId9" Type="http://schemas.openxmlformats.org/officeDocument/2006/relationships/image" Target="../media/image39.png"/><Relationship Id="rId15" Type="http://schemas.openxmlformats.org/officeDocument/2006/relationships/image" Target="../media/image55.jpg"/><Relationship Id="rId14" Type="http://schemas.openxmlformats.org/officeDocument/2006/relationships/image" Target="../media/image58.png"/><Relationship Id="rId17" Type="http://schemas.openxmlformats.org/officeDocument/2006/relationships/image" Target="../media/image46.jpg"/><Relationship Id="rId16" Type="http://schemas.openxmlformats.org/officeDocument/2006/relationships/image" Target="../media/image48.jpg"/><Relationship Id="rId5" Type="http://schemas.openxmlformats.org/officeDocument/2006/relationships/image" Target="../media/image36.jpg"/><Relationship Id="rId19" Type="http://schemas.openxmlformats.org/officeDocument/2006/relationships/image" Target="../media/image45.jpg"/><Relationship Id="rId6" Type="http://schemas.openxmlformats.org/officeDocument/2006/relationships/image" Target="../media/image34.png"/><Relationship Id="rId18" Type="http://schemas.openxmlformats.org/officeDocument/2006/relationships/image" Target="../media/image43.jpg"/><Relationship Id="rId7" Type="http://schemas.openxmlformats.org/officeDocument/2006/relationships/image" Target="../media/image47.png"/><Relationship Id="rId8" Type="http://schemas.openxmlformats.org/officeDocument/2006/relationships/image" Target="../media/image4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4.jpg"/><Relationship Id="rId4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jpg"/><Relationship Id="rId4" Type="http://schemas.openxmlformats.org/officeDocument/2006/relationships/image" Target="../media/image8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9.png"/><Relationship Id="rId4" Type="http://schemas.openxmlformats.org/officeDocument/2006/relationships/image" Target="../media/image53.png"/><Relationship Id="rId5" Type="http://schemas.openxmlformats.org/officeDocument/2006/relationships/image" Target="../media/image7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8.png"/><Relationship Id="rId4" Type="http://schemas.openxmlformats.org/officeDocument/2006/relationships/image" Target="../media/image61.gif"/><Relationship Id="rId5" Type="http://schemas.openxmlformats.org/officeDocument/2006/relationships/image" Target="../media/image71.gif"/><Relationship Id="rId6" Type="http://schemas.openxmlformats.org/officeDocument/2006/relationships/image" Target="../media/image6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Relationship Id="rId5" Type="http://schemas.openxmlformats.org/officeDocument/2006/relationships/image" Target="../media/image73.png"/><Relationship Id="rId6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5.gif"/><Relationship Id="rId4" Type="http://schemas.openxmlformats.org/officeDocument/2006/relationships/image" Target="../media/image88.gif"/><Relationship Id="rId5" Type="http://schemas.openxmlformats.org/officeDocument/2006/relationships/image" Target="../media/image79.gif"/><Relationship Id="rId6" Type="http://schemas.openxmlformats.org/officeDocument/2006/relationships/image" Target="../media/image8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tecnologiahechapalabra.com/sociedad/sociologia_comunicacion/articulo.asp?i=1718" TargetMode="External"/><Relationship Id="rId4" Type="http://schemas.openxmlformats.org/officeDocument/2006/relationships/hyperlink" Target="http://www.elmundodetehuacan.com/index.php/opinion/opinion-conten-ini/28997-Tipos-de-cultura-y-cultura-h%C3%ADbrida" TargetMode="External"/><Relationship Id="rId5" Type="http://schemas.openxmlformats.org/officeDocument/2006/relationships/hyperlink" Target="http://www.radioformula.com.mx/notas.asp?Idn=660351&amp;idFC=2017" TargetMode="External"/><Relationship Id="rId6" Type="http://schemas.openxmlformats.org/officeDocument/2006/relationships/hyperlink" Target="http://www.parametria.com.mx/carta_parametrica.php?cp=4803" TargetMode="External"/><Relationship Id="rId7" Type="http://schemas.openxmlformats.org/officeDocument/2006/relationships/hyperlink" Target="https://newzoo.com/insights/articles/the-global-games-market-will-reach-108-9-billion-in-2017-with-mobile-taking-42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ift.org.mx/sites/default/files/encca2016_vf-compressed.pdf" TargetMode="External"/><Relationship Id="rId4" Type="http://schemas.openxmlformats.org/officeDocument/2006/relationships/hyperlink" Target="http://internet.contenidos.inegi.org.mx/contenidos/productos/prod_serv/contenidos/espanol/bvinegi/productos/nueva_estruc/promo/resultados_modecult_may2017.pdf" TargetMode="External"/><Relationship Id="rId5" Type="http://schemas.openxmlformats.org/officeDocument/2006/relationships/hyperlink" Target="https://www.xataka.com.mx/celulares-y-smartphones/estadisticas-de-distribucion-de-android-en-abril-2017-nougat-sigue-ganando-terreno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2.png"/><Relationship Id="rId4" Type="http://schemas.openxmlformats.org/officeDocument/2006/relationships/image" Target="../media/image87.png"/><Relationship Id="rId5" Type="http://schemas.openxmlformats.org/officeDocument/2006/relationships/hyperlink" Target="https://www.ipsos.com/sites/default/files/ct/publication/documents/2018-01/theperilsofperception2017.pdf" TargetMode="External"/><Relationship Id="rId6" Type="http://schemas.openxmlformats.org/officeDocument/2006/relationships/image" Target="../media/image9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Relationship Id="rId6" Type="http://schemas.openxmlformats.org/officeDocument/2006/relationships/image" Target="../media/image98.png"/><Relationship Id="rId7" Type="http://schemas.openxmlformats.org/officeDocument/2006/relationships/image" Target="../media/image96.png"/><Relationship Id="rId8" Type="http://schemas.openxmlformats.org/officeDocument/2006/relationships/image" Target="../media/image9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7.png"/><Relationship Id="rId4" Type="http://schemas.openxmlformats.org/officeDocument/2006/relationships/image" Target="../media/image94.png"/><Relationship Id="rId5" Type="http://schemas.openxmlformats.org/officeDocument/2006/relationships/hyperlink" Target="http://internet.contenidos.inegi.org.mx/contenidos/productos/prod_serv/contenidos/espanol/bvinegi/productos/nueva_estruc/promo/resultados_modecult_may2017.pdf" TargetMode="External"/><Relationship Id="rId6" Type="http://schemas.openxmlformats.org/officeDocument/2006/relationships/image" Target="../media/image9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7.png"/><Relationship Id="rId4" Type="http://schemas.openxmlformats.org/officeDocument/2006/relationships/hyperlink" Target="http://internet.contenidos.inegi.org.mx/contenidos/productos/prod_serv/contenidos/espanol/bvinegi/productos/nueva_estruc/promo/resultados_modecult_may2017.pdf" TargetMode="External"/><Relationship Id="rId5" Type="http://schemas.openxmlformats.org/officeDocument/2006/relationships/image" Target="../media/image90.png"/><Relationship Id="rId6" Type="http://schemas.openxmlformats.org/officeDocument/2006/relationships/image" Target="../media/image9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slide" Target="slide5.xml"/><Relationship Id="rId4" Type="http://schemas.openxmlformats.org/officeDocument/2006/relationships/image" Target="../media/image87.png"/><Relationship Id="rId5" Type="http://schemas.openxmlformats.org/officeDocument/2006/relationships/image" Target="../media/image101.png"/><Relationship Id="rId6" Type="http://schemas.openxmlformats.org/officeDocument/2006/relationships/hyperlink" Target="http://internet.contenidos.inegi.org.mx/contenidos/productos/prod_serv/contenidos/espanol/bvinegi/productos/nueva_estruc/promo/resultados_modecult_may2017.pdf" TargetMode="External"/><Relationship Id="rId7" Type="http://schemas.openxmlformats.org/officeDocument/2006/relationships/image" Target="../media/image9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7.png"/><Relationship Id="rId4" Type="http://schemas.openxmlformats.org/officeDocument/2006/relationships/hyperlink" Target="http://www.parametria.com.mx/carta_parametrica.php?cp=4803" TargetMode="External"/><Relationship Id="rId5" Type="http://schemas.openxmlformats.org/officeDocument/2006/relationships/image" Target="../media/image90.png"/><Relationship Id="rId6" Type="http://schemas.openxmlformats.org/officeDocument/2006/relationships/image" Target="../media/image10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7.png"/><Relationship Id="rId4" Type="http://schemas.openxmlformats.org/officeDocument/2006/relationships/hyperlink" Target="https://newzoo.com/insights/articles/global-games-market-reaches-137-9-billion-in-2018-mobile-games-take-half/" TargetMode="External"/><Relationship Id="rId5" Type="http://schemas.openxmlformats.org/officeDocument/2006/relationships/image" Target="../media/image90.png"/><Relationship Id="rId6" Type="http://schemas.openxmlformats.org/officeDocument/2006/relationships/image" Target="../media/image9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7.png"/><Relationship Id="rId4" Type="http://schemas.openxmlformats.org/officeDocument/2006/relationships/image" Target="../media/image9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9.png"/><Relationship Id="rId13" Type="http://schemas.openxmlformats.org/officeDocument/2006/relationships/image" Target="../media/image12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31.png"/><Relationship Id="rId7" Type="http://schemas.openxmlformats.org/officeDocument/2006/relationships/image" Target="../media/image13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2006640" y="2138760"/>
            <a:ext cx="8178000" cy="149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YOLOTL: UN VIDEOJUEGO PARA </a:t>
            </a:r>
            <a:r>
              <a:rPr lang="en-US" sz="3600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FOMENTAR</a:t>
            </a:r>
            <a:r>
              <a:rPr b="0" i="0" lang="en-US" sz="3600" u="none" cap="none" strike="noStrik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 LA CULTURA</a:t>
            </a:r>
            <a:endParaRPr b="0" i="0" sz="1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3331800" y="3950640"/>
            <a:ext cx="55278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PRESENTAN:</a:t>
            </a:r>
            <a:endParaRPr b="0" i="0" sz="1800" u="none" cap="none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YASMINE PILAR HENÁNDEZ BAUTISTA.</a:t>
            </a:r>
            <a:endParaRPr b="0" i="0" sz="1800" u="none" cap="none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KARLA ROCÍO MÁRQUEZ HERNÁNDEZ.</a:t>
            </a:r>
            <a:endParaRPr b="0" i="0" sz="1800" u="none" cap="none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" y="834840"/>
            <a:ext cx="1557457" cy="109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85120" y="616680"/>
            <a:ext cx="1418198" cy="15107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2903400" y="961920"/>
            <a:ext cx="666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INSTITUTO POLITÉCNICO NACIONAL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ESCUELA SUPERIOR DE 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CÓMPUTO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3331800" y="5174280"/>
            <a:ext cx="55278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DIRECTORES: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M. EN C. RAFAEL NORMAN SAUCEDO DELGADO.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LIC. ULISES VÉLEZ SALDAÑA.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ANTECEDENTES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HUDDLE TRABAJO TERMINAL 2</a:t>
            </a:r>
            <a:endParaRPr b="0" i="0" sz="3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1" name="Shape 251"/>
          <p:cNvCxnSpPr/>
          <p:nvPr/>
        </p:nvCxnSpPr>
        <p:spPr>
          <a:xfrm>
            <a:off x="6086200" y="2222675"/>
            <a:ext cx="18900" cy="38565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b="20835" l="50141" r="35073" t="28235"/>
          <a:stretch/>
        </p:blipFill>
        <p:spPr>
          <a:xfrm>
            <a:off x="2963575" y="1966250"/>
            <a:ext cx="2256150" cy="43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854875" y="2124300"/>
            <a:ext cx="2108700" cy="3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Niveles impares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Karla Rocío </a:t>
            </a:r>
            <a:r>
              <a:rPr lang="en-US" sz="3000">
                <a:solidFill>
                  <a:schemeClr val="dk1"/>
                </a:solidFill>
              </a:rPr>
              <a:t>Márquez </a:t>
            </a:r>
            <a:r>
              <a:rPr lang="en-US" sz="3000"/>
              <a:t>Hernández </a:t>
            </a:r>
            <a:endParaRPr sz="3000"/>
          </a:p>
        </p:txBody>
      </p:sp>
      <p:sp>
        <p:nvSpPr>
          <p:cNvPr id="254" name="Shape 254"/>
          <p:cNvSpPr txBox="1"/>
          <p:nvPr/>
        </p:nvSpPr>
        <p:spPr>
          <a:xfrm>
            <a:off x="9501550" y="2124300"/>
            <a:ext cx="2108700" cy="3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Niveles pares</a:t>
            </a:r>
            <a:endParaRPr sz="3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Yasmine Pilar Hernández Bautista</a:t>
            </a:r>
            <a:endParaRPr sz="3000"/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 b="20064" l="50951" r="36152" t="28842"/>
          <a:stretch/>
        </p:blipFill>
        <p:spPr>
          <a:xfrm>
            <a:off x="6688500" y="1909787"/>
            <a:ext cx="2012224" cy="44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TRABAJO </a:t>
            </a:r>
            <a:r>
              <a:rPr lang="en-US" sz="4800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REALIZADO</a:t>
            </a:r>
            <a:endParaRPr b="0" sz="48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TRABAJO REALIZADO 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ARGUMENTO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10378" l="0" r="64934" t="0"/>
          <a:stretch/>
        </p:blipFill>
        <p:spPr>
          <a:xfrm>
            <a:off x="2268011" y="2445975"/>
            <a:ext cx="1294789" cy="40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4">
            <a:alphaModFix/>
          </a:blip>
          <a:srcRect b="20362" l="0" r="46062" t="16712"/>
          <a:stretch/>
        </p:blipFill>
        <p:spPr>
          <a:xfrm>
            <a:off x="392256" y="1809275"/>
            <a:ext cx="2250594" cy="46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5">
            <a:alphaModFix/>
          </a:blip>
          <a:srcRect b="8995" l="0" r="49215" t="8325"/>
          <a:stretch/>
        </p:blipFill>
        <p:spPr>
          <a:xfrm>
            <a:off x="3562800" y="2304648"/>
            <a:ext cx="1392725" cy="403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6">
            <a:alphaModFix/>
          </a:blip>
          <a:srcRect b="22680" l="7311" r="53229" t="26097"/>
          <a:stretch/>
        </p:blipFill>
        <p:spPr>
          <a:xfrm flipH="1">
            <a:off x="7479224" y="1761557"/>
            <a:ext cx="2103176" cy="485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 rotWithShape="1">
          <a:blip r:embed="rId7">
            <a:alphaModFix/>
          </a:blip>
          <a:srcRect b="25609" l="13703" r="16809" t="23171"/>
          <a:stretch/>
        </p:blipFill>
        <p:spPr>
          <a:xfrm>
            <a:off x="3686800" y="3613000"/>
            <a:ext cx="2103176" cy="275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250" y="1917315"/>
            <a:ext cx="1924825" cy="445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TRABAJO REALIZADO 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PERSONAJES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0" name="Shape 280"/>
          <p:cNvGrpSpPr/>
          <p:nvPr/>
        </p:nvGrpSpPr>
        <p:grpSpPr>
          <a:xfrm>
            <a:off x="2075975" y="1929150"/>
            <a:ext cx="9333065" cy="4465326"/>
            <a:chOff x="2075975" y="1929150"/>
            <a:chExt cx="9333065" cy="4465326"/>
          </a:xfrm>
        </p:grpSpPr>
        <p:pic>
          <p:nvPicPr>
            <p:cNvPr id="281" name="Shape 281"/>
            <p:cNvPicPr preferRelativeResize="0"/>
            <p:nvPr/>
          </p:nvPicPr>
          <p:blipFill rotWithShape="1">
            <a:blip r:embed="rId3">
              <a:alphaModFix/>
            </a:blip>
            <a:srcRect b="12400" l="0" r="62986" t="3924"/>
            <a:stretch/>
          </p:blipFill>
          <p:spPr>
            <a:xfrm>
              <a:off x="2075975" y="1990500"/>
              <a:ext cx="1470100" cy="4047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Shape 282"/>
            <p:cNvPicPr preferRelativeResize="0"/>
            <p:nvPr/>
          </p:nvPicPr>
          <p:blipFill rotWithShape="1">
            <a:blip r:embed="rId4">
              <a:alphaModFix/>
            </a:blip>
            <a:srcRect b="75681" l="0" r="69751" t="0"/>
            <a:stretch/>
          </p:blipFill>
          <p:spPr>
            <a:xfrm>
              <a:off x="8040575" y="1929150"/>
              <a:ext cx="1816325" cy="2920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 b="50786" l="69751" r="0" t="26009"/>
            <a:stretch/>
          </p:blipFill>
          <p:spPr>
            <a:xfrm>
              <a:off x="9683951" y="3453166"/>
              <a:ext cx="1725090" cy="2646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Shape 284"/>
            <p:cNvPicPr preferRelativeResize="0"/>
            <p:nvPr/>
          </p:nvPicPr>
          <p:blipFill rotWithShape="1">
            <a:blip r:embed="rId5">
              <a:alphaModFix/>
            </a:blip>
            <a:srcRect b="3381" l="35091" r="29821" t="0"/>
            <a:stretch/>
          </p:blipFill>
          <p:spPr>
            <a:xfrm>
              <a:off x="6055125" y="1929150"/>
              <a:ext cx="1621698" cy="44653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Shape 285"/>
          <p:cNvGrpSpPr/>
          <p:nvPr/>
        </p:nvGrpSpPr>
        <p:grpSpPr>
          <a:xfrm>
            <a:off x="664675" y="1853500"/>
            <a:ext cx="9936850" cy="4616602"/>
            <a:chOff x="664675" y="1853500"/>
            <a:chExt cx="9936850" cy="4616602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6">
              <a:alphaModFix/>
            </a:blip>
            <a:srcRect b="25354" l="11426" r="0" t="22721"/>
            <a:stretch/>
          </p:blipFill>
          <p:spPr>
            <a:xfrm>
              <a:off x="664675" y="3068925"/>
              <a:ext cx="2803376" cy="292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Shape 28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31821" y="1853500"/>
              <a:ext cx="2596849" cy="461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Shape 28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36200" y="1971523"/>
              <a:ext cx="4465325" cy="4465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Shape 289"/>
          <p:cNvGrpSpPr/>
          <p:nvPr/>
        </p:nvGrpSpPr>
        <p:grpSpPr>
          <a:xfrm>
            <a:off x="485075" y="1732650"/>
            <a:ext cx="11125173" cy="4979149"/>
            <a:chOff x="485075" y="1732650"/>
            <a:chExt cx="11125173" cy="4979149"/>
          </a:xfrm>
        </p:grpSpPr>
        <p:pic>
          <p:nvPicPr>
            <p:cNvPr id="290" name="Shape 290"/>
            <p:cNvPicPr preferRelativeResize="0"/>
            <p:nvPr/>
          </p:nvPicPr>
          <p:blipFill rotWithShape="1">
            <a:blip r:embed="rId9">
              <a:alphaModFix/>
            </a:blip>
            <a:srcRect b="10972" l="24933" r="21143" t="8291"/>
            <a:stretch/>
          </p:blipFill>
          <p:spPr>
            <a:xfrm>
              <a:off x="6700718" y="1929150"/>
              <a:ext cx="1677582" cy="446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Shape 291"/>
            <p:cNvPicPr preferRelativeResize="0"/>
            <p:nvPr/>
          </p:nvPicPr>
          <p:blipFill rotWithShape="1">
            <a:blip r:embed="rId10">
              <a:alphaModFix/>
            </a:blip>
            <a:srcRect b="7657" l="14664" r="34169" t="7069"/>
            <a:stretch/>
          </p:blipFill>
          <p:spPr>
            <a:xfrm>
              <a:off x="5408325" y="2319475"/>
              <a:ext cx="1375349" cy="4075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Shape 292"/>
            <p:cNvPicPr preferRelativeResize="0"/>
            <p:nvPr/>
          </p:nvPicPr>
          <p:blipFill rotWithShape="1">
            <a:blip r:embed="rId11">
              <a:alphaModFix/>
            </a:blip>
            <a:srcRect b="23167" l="10368" r="50191" t="25016"/>
            <a:stretch/>
          </p:blipFill>
          <p:spPr>
            <a:xfrm>
              <a:off x="3559400" y="1732650"/>
              <a:ext cx="2080044" cy="4858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/>
            <p:cNvPicPr preferRelativeResize="0"/>
            <p:nvPr/>
          </p:nvPicPr>
          <p:blipFill rotWithShape="1">
            <a:blip r:embed="rId12">
              <a:alphaModFix/>
            </a:blip>
            <a:srcRect b="10729" l="0" r="47095" t="11468"/>
            <a:stretch/>
          </p:blipFill>
          <p:spPr>
            <a:xfrm>
              <a:off x="2304075" y="2492302"/>
              <a:ext cx="1521425" cy="3977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Shape 29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85075" y="1853500"/>
              <a:ext cx="2220450" cy="4858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Shape 29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886524" y="4286575"/>
              <a:ext cx="3723724" cy="1859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" name="Shape 296"/>
          <p:cNvGrpSpPr/>
          <p:nvPr/>
        </p:nvGrpSpPr>
        <p:grpSpPr>
          <a:xfrm>
            <a:off x="664675" y="1853501"/>
            <a:ext cx="10605425" cy="4285251"/>
            <a:chOff x="664675" y="1853501"/>
            <a:chExt cx="10605425" cy="4285251"/>
          </a:xfrm>
        </p:grpSpPr>
        <p:pic>
          <p:nvPicPr>
            <p:cNvPr id="297" name="Shape 29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64675" y="1853501"/>
              <a:ext cx="3981726" cy="4285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298"/>
            <p:cNvPicPr preferRelativeResize="0"/>
            <p:nvPr/>
          </p:nvPicPr>
          <p:blipFill rotWithShape="1">
            <a:blip r:embed="rId16">
              <a:alphaModFix/>
            </a:blip>
            <a:srcRect b="0" l="54178" r="0" t="0"/>
            <a:stretch/>
          </p:blipFill>
          <p:spPr>
            <a:xfrm>
              <a:off x="4646400" y="2341225"/>
              <a:ext cx="3447576" cy="3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Shape 299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8255125" y="2466175"/>
              <a:ext cx="3014975" cy="352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" name="Shape 300"/>
          <p:cNvGrpSpPr/>
          <p:nvPr/>
        </p:nvGrpSpPr>
        <p:grpSpPr>
          <a:xfrm>
            <a:off x="2249450" y="1913925"/>
            <a:ext cx="8352072" cy="4616601"/>
            <a:chOff x="1856675" y="1853500"/>
            <a:chExt cx="8352072" cy="4616601"/>
          </a:xfrm>
        </p:grpSpPr>
        <p:pic>
          <p:nvPicPr>
            <p:cNvPr id="301" name="Shape 301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1856675" y="1989563"/>
              <a:ext cx="4465325" cy="446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Shape 302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321999" y="1853500"/>
              <a:ext cx="3886748" cy="4616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TRABAJO REALIZADO 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PROCESO DE PRODUCCIÓN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00" y="2098225"/>
            <a:ext cx="4552177" cy="32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4">
            <a:alphaModFix/>
          </a:blip>
          <a:srcRect b="0" l="14880" r="26209" t="24202"/>
          <a:stretch/>
        </p:blipFill>
        <p:spPr>
          <a:xfrm>
            <a:off x="5747525" y="2256675"/>
            <a:ext cx="5543525" cy="28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TRABAJO REALIZADO 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PROBLEMAS DE MEMORIA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73977" l="6117" r="36172" t="0"/>
          <a:stretch/>
        </p:blipFill>
        <p:spPr>
          <a:xfrm>
            <a:off x="976025" y="2051775"/>
            <a:ext cx="10433025" cy="363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35575" l="6117" r="36172" t="26924"/>
          <a:stretch/>
        </p:blipFill>
        <p:spPr>
          <a:xfrm>
            <a:off x="1864125" y="1940325"/>
            <a:ext cx="8463752" cy="424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TRABAJO REALIZADO 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PROBLEMAS</a:t>
            </a: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DE RENDIMIENTO Y </a:t>
            </a: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MECÁNICA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00" y="2228175"/>
            <a:ext cx="3005625" cy="29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4">
            <a:alphaModFix/>
          </a:blip>
          <a:srcRect b="28164" l="22838" r="43165" t="18350"/>
          <a:stretch/>
        </p:blipFill>
        <p:spPr>
          <a:xfrm>
            <a:off x="4658750" y="2228175"/>
            <a:ext cx="2401675" cy="240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2759" y="4170325"/>
            <a:ext cx="3089491" cy="1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6">
            <a:alphaModFix/>
          </a:blip>
          <a:srcRect b="0" l="5258" r="23000" t="0"/>
          <a:stretch/>
        </p:blipFill>
        <p:spPr>
          <a:xfrm>
            <a:off x="7702750" y="2153747"/>
            <a:ext cx="3089501" cy="1705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TRABAJO REALIZADO 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ESTRATEGIA</a:t>
            </a: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PROGRAMACIÓN</a:t>
            </a: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DE JEFES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026" y="2551700"/>
            <a:ext cx="2528073" cy="27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225" y="2013325"/>
            <a:ext cx="6751199" cy="37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TRABAJO REALIZADO 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ESTRATEGIA DE PROGRAMACIÓN DE JEFES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8909125" y="2292813"/>
            <a:ext cx="3282875" cy="256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75" y="2216388"/>
            <a:ext cx="2298919" cy="271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1488" y="2620423"/>
            <a:ext cx="6312450" cy="324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Shape 351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TRABAJO REALIZADO 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PROBLEMA DE DISONANCIA LUDONARRATIVA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 b="10898" l="12937" r="12497" t="15010"/>
          <a:stretch/>
        </p:blipFill>
        <p:spPr>
          <a:xfrm>
            <a:off x="6549200" y="1962800"/>
            <a:ext cx="4251474" cy="23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475" y="3893725"/>
            <a:ext cx="4001775" cy="22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375" y="1962800"/>
            <a:ext cx="51054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1625" y="4090325"/>
            <a:ext cx="4736583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CONTENIDO</a:t>
            </a:r>
            <a:endParaRPr b="0" i="0" sz="3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03024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Antecedentes</a:t>
            </a:r>
            <a:r>
              <a:rPr b="0" i="0" lang="en-US" sz="2600" u="none" cap="none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b="0" i="0" sz="2600" u="none" cap="none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03024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Trabajo Realizado</a:t>
            </a:r>
            <a:r>
              <a:rPr b="0" i="0" lang="en-US" sz="2600" u="none" cap="none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b="0" i="0" sz="2600" u="none" cap="none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03024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Resultados</a:t>
            </a:r>
            <a:r>
              <a:rPr b="0" i="0" lang="en-US" sz="2600" u="none" cap="none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b="0" i="0" sz="2600" u="none" cap="none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03024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600"/>
              <a:buFont typeface="Noto Sans Symbols"/>
              <a:buAutoNum type="arabicPeriod"/>
            </a:pPr>
            <a:r>
              <a:rPr lang="en-US" sz="26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Conclusiones</a:t>
            </a:r>
            <a:r>
              <a:rPr b="0" i="0" lang="en-US" sz="2600" u="none" cap="none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sz="260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403024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600"/>
              <a:buFont typeface="Noto Sans Symbols"/>
              <a:buAutoNum type="arabicPeriod"/>
            </a:pPr>
            <a:r>
              <a:rPr b="0" i="0" lang="en-US" sz="2600" u="none" cap="none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Referencias.</a:t>
            </a:r>
            <a:endParaRPr b="0" i="0" sz="2600" u="none" cap="none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TRABAJO REALIZADO 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PROBLEMA RENDER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1" name="Shape 36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50" y="1907350"/>
            <a:ext cx="2821875" cy="29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4150" y="3804800"/>
            <a:ext cx="2918850" cy="28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5400" y="2016125"/>
            <a:ext cx="4337145" cy="17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5650" y="4105525"/>
            <a:ext cx="4337150" cy="174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TRABAJO REALIZADO 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PROBLEMA CARGA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1" name="Shape 37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250" y="2059750"/>
            <a:ext cx="2647025" cy="21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025" y="4031650"/>
            <a:ext cx="2395444" cy="24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5">
            <a:alphaModFix/>
          </a:blip>
          <a:srcRect b="37331" l="0" r="29903" t="0"/>
          <a:stretch/>
        </p:blipFill>
        <p:spPr>
          <a:xfrm>
            <a:off x="4820900" y="2059750"/>
            <a:ext cx="4486701" cy="191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 rotWithShape="1">
          <a:blip r:embed="rId6">
            <a:alphaModFix/>
          </a:blip>
          <a:srcRect b="32836" l="0" r="27776" t="0"/>
          <a:stretch/>
        </p:blipFill>
        <p:spPr>
          <a:xfrm>
            <a:off x="6347950" y="4031650"/>
            <a:ext cx="4869850" cy="20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RESULTADOS</a:t>
            </a:r>
            <a:endParaRPr b="0" sz="48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RESULTADOS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PLAN DE PRUEBAS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637700" y="2414950"/>
            <a:ext cx="10119600" cy="25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Unitarias.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Integración.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Sistema.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Rendimiento.</a:t>
            </a:r>
            <a:endParaRPr sz="3000"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Aceptación. 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RESULTADOS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PRUEBAS INTEGRACIÓN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67800"/>
            <a:ext cx="571500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00" y="1867800"/>
            <a:ext cx="5715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800" y="4553850"/>
            <a:ext cx="4853571" cy="21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2771" y="4591950"/>
            <a:ext cx="4270001" cy="21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RESULTADOS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PRUEBAS DE RENDIMIENTO (HUAWEI)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4" name="Shape 40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25" y="2415800"/>
            <a:ext cx="4755651" cy="26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5999" y="2020750"/>
            <a:ext cx="2425725" cy="431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RESULTADOS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PRUEBAS DE ACEPTACIÓN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79658" l="0" r="0" t="0"/>
          <a:stretch/>
        </p:blipFill>
        <p:spPr>
          <a:xfrm>
            <a:off x="382425" y="2354675"/>
            <a:ext cx="5316925" cy="52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En caso de que consideres ineficiente o pésimo el movimiento del personaje, ¿Qué es lo que hace que lo consideres de esa forma?. Número de respuestas: 88 respuestas." id="414" name="Shape 414"/>
          <p:cNvPicPr preferRelativeResize="0"/>
          <p:nvPr/>
        </p:nvPicPr>
        <p:blipFill rotWithShape="1">
          <a:blip r:embed="rId4">
            <a:alphaModFix/>
          </a:blip>
          <a:srcRect b="76261" l="0" r="0" t="0"/>
          <a:stretch/>
        </p:blipFill>
        <p:spPr>
          <a:xfrm>
            <a:off x="6203025" y="2354675"/>
            <a:ext cx="5822726" cy="6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 b="0" l="22806" r="47140" t="38431"/>
          <a:stretch/>
        </p:blipFill>
        <p:spPr>
          <a:xfrm>
            <a:off x="382425" y="2989900"/>
            <a:ext cx="2676300" cy="26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 b="42181" l="68362" r="7060" t="32650"/>
          <a:stretch/>
        </p:blipFill>
        <p:spPr>
          <a:xfrm>
            <a:off x="3157175" y="3302125"/>
            <a:ext cx="2038696" cy="101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En caso de que consideres ineficiente o pésimo el movimiento del personaje, ¿Qué es lo que hace que lo consideres de esa forma?. Número de respuestas: 88 respuestas." id="417" name="Shape 417"/>
          <p:cNvPicPr preferRelativeResize="0"/>
          <p:nvPr/>
        </p:nvPicPr>
        <p:blipFill rotWithShape="1">
          <a:blip r:embed="rId4">
            <a:alphaModFix/>
          </a:blip>
          <a:srcRect b="8456" l="19675" r="53700" t="38125"/>
          <a:stretch/>
        </p:blipFill>
        <p:spPr>
          <a:xfrm>
            <a:off x="5699350" y="3146750"/>
            <a:ext cx="2676299" cy="2684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áfico de respuestas de formularios. Título de la pregunta: En caso de que consideres ineficiente o pésimo el movimiento del personaje, ¿Qué es lo que hace que lo consideres de esa forma?. Número de respuestas: 88 respuestas." id="418" name="Shape 418"/>
          <p:cNvPicPr preferRelativeResize="0"/>
          <p:nvPr/>
        </p:nvPicPr>
        <p:blipFill rotWithShape="1">
          <a:blip r:embed="rId4">
            <a:alphaModFix/>
          </a:blip>
          <a:srcRect b="28936" l="61854" r="5469" t="34558"/>
          <a:stretch/>
        </p:blipFill>
        <p:spPr>
          <a:xfrm>
            <a:off x="8813750" y="3685050"/>
            <a:ext cx="2796599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/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CONCLUSIONES</a:t>
            </a:r>
            <a:endParaRPr b="0" sz="18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4" name="Shape 4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CONCLUSIONES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CONCLUSIONES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0" name="Shape 4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1" name="Shape 431"/>
          <p:cNvSpPr txBox="1"/>
          <p:nvPr/>
        </p:nvSpPr>
        <p:spPr>
          <a:xfrm>
            <a:off x="551975" y="2023950"/>
            <a:ext cx="11274000" cy="4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El enfoque de serious games ayuda a no perder de vista el objetivo de un videojuego.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Huddle es una metodología moldeable ante las necesidades que se presenten.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El videojuego puede ser utilizado como medio de transmisión pero se debe determinar el mensaje al principio del desarrollo.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CONCLUSIONES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CONCLUSIONES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7" name="Shape 43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551975" y="2023950"/>
            <a:ext cx="11274000" cy="4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El uso de un motor gráfico facilita y agiliza el desarrollo de un videojuego.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Crear dos documentos de diseño: Uno orientado a artistas y otro a programadores.</a:t>
            </a:r>
            <a:endParaRPr sz="3000"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La producción orientada a componentes permite verificar la funcionalidad y desempeño de los mismos antes de integrarlos a los niveles; esto reduce la posibilidad que se generen conflictos entre componentes en un nivel determinado. 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ANTECEDENTES</a:t>
            </a:r>
            <a:endParaRPr b="0" i="0" sz="4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CONCLUSIONES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TRABAJO A FUTURO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4" name="Shape 44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618900" y="1957050"/>
            <a:ext cx="11029200" cy="3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Implementar nuevos bloques de animación en enemigos, personajes y objetos.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Agregar animación de personajes a las cinemáticas.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Agregar audio y música propia con voces en náhuatl.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Implementar estrategias para impedir la adicción de los usuarios.</a:t>
            </a:r>
            <a:endParaRPr sz="3000"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Realizar el proceso de monetización del videojuego.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/>
        </p:nvSpPr>
        <p:spPr>
          <a:xfrm>
            <a:off x="488520" y="357408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 cap="none" strike="noStrik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GRACIAS POR SU ATENCIÓN</a:t>
            </a:r>
            <a:endParaRPr b="0" sz="48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3">
            <a:alphaModFix/>
          </a:blip>
          <a:srcRect b="22319" l="4238" r="17697" t="2123"/>
          <a:stretch/>
        </p:blipFill>
        <p:spPr>
          <a:xfrm>
            <a:off x="6812375" y="910775"/>
            <a:ext cx="4313667" cy="305308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REFERENCIAS</a:t>
            </a:r>
            <a:endParaRPr b="0" sz="18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581050" y="2180526"/>
            <a:ext cx="11029200" cy="44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656"/>
              <a:buFont typeface="Noto Sans Symbols"/>
              <a:buChar char="◼"/>
            </a:pPr>
            <a:r>
              <a:rPr b="0" lang="en-US" sz="1800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B. Pelaez. , (2007). “La importancia del videojuego como medio de comunicación”. México. Revistacomunicologia. Disponible en: </a:t>
            </a:r>
            <a:r>
              <a:rPr b="0" lang="en-US" sz="1800" u="sng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http://www.tecnologiahechapalabra.com/sociedad/sociologia_comunicacion/articulo.asp?i=1718</a:t>
            </a:r>
            <a:endParaRPr b="0" sz="180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656"/>
              <a:buFont typeface="Noto Sans Symbols"/>
              <a:buChar char="◼"/>
            </a:pPr>
            <a:r>
              <a:rPr b="0" lang="en-US" sz="1800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El mundo de Tehuacan., (2017). “Tipos de cultura y cultura híbrida”. El mundo de Tehuacan. Disponible en: </a:t>
            </a:r>
            <a:r>
              <a:rPr b="0" lang="en-US" sz="1800" u="sng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http://www.elmundodetehuacan.com/index.php/opinion/opinion-conten-ini/28997-Tipos-de-cultura-y-cultura-h%C3%ADbrida</a:t>
            </a:r>
            <a:endParaRPr b="0" sz="180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656"/>
              <a:buFont typeface="Noto Sans Symbols"/>
              <a:buChar char="◼"/>
            </a:pPr>
            <a:r>
              <a:rPr b="0" lang="en-US" sz="1800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GrupoFórmula., (2017). “Encuesta UNAM revela mexicanos saben poco de la Constitución”. GrupoFórmula. Disponible en: </a:t>
            </a:r>
            <a:r>
              <a:rPr b="0" lang="en-US" sz="1800" u="sng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http://www.radioformula.com.mx/notas.asp?Idn=660351&amp;idFC=2017#</a:t>
            </a:r>
            <a:endParaRPr b="0" sz="180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656"/>
              <a:buFont typeface="Noto Sans Symbols"/>
              <a:buChar char="◼"/>
            </a:pPr>
            <a:r>
              <a:rPr b="0" lang="en-US" sz="1800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Parametría., (2015). “Desconocen de qué país se independizó México”. Parametría. Disponible en: </a:t>
            </a:r>
            <a:r>
              <a:rPr b="0" lang="en-US" sz="1800" u="sng" strike="noStrike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6"/>
              </a:rPr>
              <a:t>http://www.parametria.com.mx/carta_parametrica.php?cp=4803</a:t>
            </a:r>
            <a:endParaRPr b="0" sz="180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15144" lvl="0" marL="306000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Cabin"/>
              <a:buChar char="◼"/>
            </a:pPr>
            <a:r>
              <a:rPr lang="en-US" sz="18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M. U. Gerardo Abraham, N. L. Claudia Esther., (2010).  “Proceso de desarrollo para videojuegos”. México. Universidad Autónoma de Ciudad Juárez. Disponible en: erevistas.uacj.mx/ojs/index.php/culcyt/article/download/299/283</a:t>
            </a:r>
            <a:endParaRPr sz="180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15144" lvl="0" marL="306000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Cabin"/>
              <a:buChar char="◼"/>
            </a:pPr>
            <a:r>
              <a:rPr lang="en-US" sz="18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Newzoo. “</a:t>
            </a:r>
            <a:r>
              <a:rPr lang="en-US" sz="1800">
                <a:latin typeface="Cabin"/>
                <a:ea typeface="Cabin"/>
                <a:cs typeface="Cabin"/>
                <a:sym typeface="Cabin"/>
              </a:rPr>
              <a:t>The global games market will reach $108.9 billion in 2017 with mobile taking 42%” </a:t>
            </a:r>
            <a:r>
              <a:rPr lang="en-US" sz="18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7"/>
              </a:rPr>
              <a:t>https://newzoo.com/insights/articles/the-global-games-market-will-reach-108-9-billion-in-2017-with-mobile-taking-42/</a:t>
            </a:r>
            <a:endParaRPr sz="180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9" name="Shape 45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REFERENCIAS</a:t>
            </a:r>
            <a:endParaRPr b="0" sz="18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581050" y="2180526"/>
            <a:ext cx="11029200" cy="44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90B8"/>
              </a:buClr>
              <a:buSzPts val="1656"/>
              <a:buFont typeface="Noto Sans Symbols"/>
              <a:buChar char="◼"/>
            </a:pPr>
            <a:r>
              <a:rPr lang="en-US" sz="18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Instituto Federal de Telecomunicaciones</a:t>
            </a:r>
            <a:r>
              <a:rPr b="0" lang="en-US" sz="1800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, (20</a:t>
            </a:r>
            <a:r>
              <a:rPr lang="en-US" sz="18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16</a:t>
            </a:r>
            <a:r>
              <a:rPr b="0" lang="en-US" sz="1800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). “</a:t>
            </a:r>
            <a:r>
              <a:rPr lang="en-US" sz="18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ENCUESTA NACIONAL DE CONSUMO DE CONTENIDOS AUDIOVISUALES 2016”</a:t>
            </a:r>
            <a:r>
              <a:rPr b="0" lang="en-US" sz="1800" strike="noStrike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 México. Disponible en: </a:t>
            </a:r>
            <a:r>
              <a:rPr lang="en-US" sz="18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http://www.ift.org.mx/sites/default/files/encca2016_vf-compressed.pdf</a:t>
            </a:r>
            <a:endParaRPr sz="180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15144" lvl="0" marL="306000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Cabin"/>
              <a:buChar char="◼"/>
            </a:pPr>
            <a:r>
              <a:rPr lang="en-US" sz="18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Instituto Nacional de Estadística y GeografíaI , (2016). “Módulo sobre Eventos Culturales seleccionados MODECULT” (2017). México. Revistacomunicologia. Disponible en: </a:t>
            </a:r>
            <a:r>
              <a:rPr lang="en-US" sz="18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http://internet.contenidos.inegi.org.mx/contenidos/productos/prod_serv/contenidos/espanol/bvinegi/productos/nueva_estruc/promo/resultados_modecult_may2017.pdf</a:t>
            </a:r>
            <a:endParaRPr sz="180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15144" lvl="0" marL="306000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Cabin"/>
              <a:buChar char="◼"/>
            </a:pPr>
            <a:r>
              <a:rPr lang="en-US" sz="18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Guillermo Marín (2010), “Historia verdadera del México Profundo”, México.</a:t>
            </a:r>
            <a:endParaRPr sz="180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15144" lvl="0" marL="306000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Cabin"/>
              <a:buChar char="◼"/>
            </a:pPr>
            <a:r>
              <a:rPr lang="en-US" sz="18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Xataka (2017)., “Estadísticas de distribución de Android en Abril 2017: Nougat sigue ganando terreno”. México. Disponible: </a:t>
            </a:r>
            <a:r>
              <a:rPr lang="en-US" sz="1800" u="sng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https://www.xataka.com.mx/celulares-y-smartphones/estadisticas-de-distribucion-de-android-en-abril-2017-nougat-sigue-ganando-terreno</a:t>
            </a:r>
            <a:endParaRPr sz="180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15144" lvl="0" marL="306000" rtl="0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800"/>
              <a:buFont typeface="Cabin"/>
              <a:buChar char="◼"/>
            </a:pPr>
            <a:r>
              <a:rPr lang="en-US" sz="18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Lino (2017)., “Android VS iOS ¿Quién domina el mundo de los Smartphones?” , México. Disponible en: http://blog.linio.com.mx/2017/04/12/android-vs-ios-quien-domina-el-mundo-de-los-smartphones/</a:t>
            </a:r>
            <a:endParaRPr sz="180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6" name="Shape 46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/>
        </p:nvSpPr>
        <p:spPr>
          <a:xfrm>
            <a:off x="581040" y="3043800"/>
            <a:ext cx="11029200" cy="149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ANEXOS</a:t>
            </a:r>
            <a:endParaRPr b="0" sz="48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581040" y="4541400"/>
            <a:ext cx="110292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3" name="Shape 47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ARQUITECTURA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 b="0" l="22713" r="21899" t="0"/>
          <a:stretch/>
        </p:blipFill>
        <p:spPr>
          <a:xfrm>
            <a:off x="581050" y="2108837"/>
            <a:ext cx="5182800" cy="35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1" name="Shape 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000" y="2202825"/>
            <a:ext cx="5472525" cy="378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Shape 482"/>
          <p:cNvCxnSpPr/>
          <p:nvPr/>
        </p:nvCxnSpPr>
        <p:spPr>
          <a:xfrm rot="10800000">
            <a:off x="7792300" y="3625225"/>
            <a:ext cx="56100" cy="52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475" y="1951676"/>
            <a:ext cx="9494776" cy="44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LOS PELIGROS DE LA PERCEPCIÓN (IPSOS 2017)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90" name="Shape 490"/>
          <p:cNvPicPr preferRelativeResize="0"/>
          <p:nvPr/>
        </p:nvPicPr>
        <p:blipFill rotWithShape="1">
          <a:blip r:embed="rId4">
            <a:alphaModFix/>
          </a:blip>
          <a:srcRect b="0" l="21833" r="22141" t="0"/>
          <a:stretch/>
        </p:blipFill>
        <p:spPr>
          <a:xfrm>
            <a:off x="661950" y="2203575"/>
            <a:ext cx="1194249" cy="11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49" y="3866960"/>
            <a:ext cx="1382851" cy="18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Shape 497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NOTICIAS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 b="0" l="21833" r="22141" t="0"/>
          <a:stretch/>
        </p:blipFill>
        <p:spPr>
          <a:xfrm>
            <a:off x="661950" y="2203575"/>
            <a:ext cx="1194249" cy="11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600" y="1867800"/>
            <a:ext cx="4092275" cy="12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8225" y="2096400"/>
            <a:ext cx="3676825" cy="23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3050" y="2691488"/>
            <a:ext cx="2642774" cy="20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Shape 5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475" y="3758362"/>
            <a:ext cx="4573612" cy="182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Shape 5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2062" y="4838137"/>
            <a:ext cx="4634025" cy="182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MODECULT</a:t>
            </a: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(INEGI 2017)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10" name="Shape 510"/>
          <p:cNvPicPr preferRelativeResize="0"/>
          <p:nvPr/>
        </p:nvPicPr>
        <p:blipFill rotWithShape="1">
          <a:blip r:embed="rId3">
            <a:alphaModFix/>
          </a:blip>
          <a:srcRect b="0" l="21833" r="22141" t="0"/>
          <a:stretch/>
        </p:blipFill>
        <p:spPr>
          <a:xfrm>
            <a:off x="661950" y="2203575"/>
            <a:ext cx="1194249" cy="11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499" y="1867800"/>
            <a:ext cx="8195376" cy="47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49" y="3866960"/>
            <a:ext cx="1382851" cy="18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8" name="Shape 518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MODECULT (INEGI 2017)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 b="0" l="21833" r="22141" t="0"/>
          <a:stretch/>
        </p:blipFill>
        <p:spPr>
          <a:xfrm>
            <a:off x="661950" y="2203575"/>
            <a:ext cx="1194249" cy="11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649" y="3866960"/>
            <a:ext cx="1382851" cy="187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Shape 5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6474" y="1867800"/>
            <a:ext cx="7038357" cy="48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ANTECEDENTES</a:t>
            </a:r>
            <a:endParaRPr sz="24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PLANTEAMIENTO DEL PROBLEMA</a:t>
            </a:r>
            <a:endParaRPr b="0" i="0" sz="3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550925" y="2024825"/>
            <a:ext cx="11227200" cy="47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En México se refleja una falta de interés y compromiso de la población en general ante la situación del país.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Política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Educación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Seguridad y normativas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Económicos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Sociológicos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Históricas</a:t>
            </a:r>
            <a:endParaRPr sz="3000"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etc...</a:t>
            </a:r>
            <a:endParaRPr sz="3000"/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b="62458" l="23438" r="24956" t="0"/>
          <a:stretch/>
        </p:blipFill>
        <p:spPr>
          <a:xfrm>
            <a:off x="6706625" y="2975575"/>
            <a:ext cx="3418176" cy="12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4178" y="4214776"/>
            <a:ext cx="1525950" cy="1202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6475" y="5405625"/>
            <a:ext cx="1905002" cy="119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5075" y="5439025"/>
            <a:ext cx="1905000" cy="114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6201" y="5453250"/>
            <a:ext cx="1525946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1975" y="4302238"/>
            <a:ext cx="2381490" cy="10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7" name="Shape 527">
            <a:hlinkClick action="ppaction://hlinksldjump" r:id="rId3"/>
          </p:cNvPr>
          <p:cNvPicPr preferRelativeResize="0"/>
          <p:nvPr/>
        </p:nvPicPr>
        <p:blipFill rotWithShape="1">
          <a:blip r:embed="rId4">
            <a:alphaModFix/>
          </a:blip>
          <a:srcRect b="0" l="21833" r="22141" t="0"/>
          <a:stretch/>
        </p:blipFill>
        <p:spPr>
          <a:xfrm>
            <a:off x="661950" y="2203575"/>
            <a:ext cx="1194249" cy="11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 rotWithShape="1">
          <a:blip r:embed="rId5">
            <a:alphaModFix/>
          </a:blip>
          <a:srcRect b="0" l="8113" r="0" t="6942"/>
          <a:stretch/>
        </p:blipFill>
        <p:spPr>
          <a:xfrm>
            <a:off x="3123084" y="1831100"/>
            <a:ext cx="6602041" cy="502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649" y="3866960"/>
            <a:ext cx="1382851" cy="18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MODECULT (INEGI 2017)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b="0" l="21833" r="22141" t="0"/>
          <a:stretch/>
        </p:blipFill>
        <p:spPr>
          <a:xfrm>
            <a:off x="661950" y="2203575"/>
            <a:ext cx="1194249" cy="11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649" y="3866960"/>
            <a:ext cx="1382851" cy="18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MODECULT (INEGI 2017)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39" name="Shape 5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9699" y="1867800"/>
            <a:ext cx="6539834" cy="48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b="0" l="21833" r="22141" t="0"/>
          <a:stretch/>
        </p:blipFill>
        <p:spPr>
          <a:xfrm>
            <a:off x="661950" y="2203575"/>
            <a:ext cx="1194249" cy="11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649" y="3866960"/>
            <a:ext cx="1382851" cy="18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MODECULT (INEGI 2017)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48" name="Shape 5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2899" y="1867800"/>
            <a:ext cx="8991636" cy="48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4" name="Shape 554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MODELO DE DATOS</a:t>
            </a:r>
            <a:endParaRPr b="0" sz="3600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21833" r="22141" t="0"/>
          <a:stretch/>
        </p:blipFill>
        <p:spPr>
          <a:xfrm>
            <a:off x="353075" y="2070600"/>
            <a:ext cx="1194249" cy="11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546151" y="289426"/>
            <a:ext cx="4766649" cy="7898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ANTECEDENTES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IMPORTANCIA DE LA CULTURA HISTÓRICA</a:t>
            </a:r>
            <a:endParaRPr b="0" i="0" sz="3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1503150" y="3550325"/>
            <a:ext cx="30504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CULTURA HISTÓRICA</a:t>
            </a:r>
            <a:endParaRPr sz="3000"/>
          </a:p>
        </p:txBody>
      </p:sp>
      <p:sp>
        <p:nvSpPr>
          <p:cNvPr id="185" name="Shape 185"/>
          <p:cNvSpPr txBox="1"/>
          <p:nvPr/>
        </p:nvSpPr>
        <p:spPr>
          <a:xfrm>
            <a:off x="7538100" y="3550325"/>
            <a:ext cx="30504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DESARROLLO DEL PAÍS</a:t>
            </a:r>
            <a:endParaRPr sz="3000"/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51809" r="0" t="0"/>
          <a:stretch/>
        </p:blipFill>
        <p:spPr>
          <a:xfrm>
            <a:off x="2645450" y="2402075"/>
            <a:ext cx="569478" cy="7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050" y="2526150"/>
            <a:ext cx="977777" cy="7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97" y="3663325"/>
            <a:ext cx="1137001" cy="75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3050" y="4780000"/>
            <a:ext cx="822750" cy="81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90400" y="4984050"/>
            <a:ext cx="731700" cy="7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2274" y="2618019"/>
            <a:ext cx="731700" cy="7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4974" y="2709475"/>
            <a:ext cx="731700" cy="5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10">
            <a:alphaModFix/>
          </a:blip>
          <a:srcRect b="0" l="21289" r="21433" t="0"/>
          <a:stretch/>
        </p:blipFill>
        <p:spPr>
          <a:xfrm>
            <a:off x="10013125" y="4708213"/>
            <a:ext cx="731699" cy="95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46101" y="4962327"/>
            <a:ext cx="942824" cy="70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04275" y="3138325"/>
            <a:ext cx="4031050" cy="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>
            <a:off x="3956675" y="4509925"/>
            <a:ext cx="4031050" cy="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24500" y="3286175"/>
            <a:ext cx="1137000" cy="15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ANTECEDENTES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PROBLEMÁTICA</a:t>
            </a:r>
            <a:endParaRPr b="0" i="0" sz="3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581050" y="1981350"/>
            <a:ext cx="2855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Situación actual</a:t>
            </a:r>
            <a:endParaRPr b="1" sz="2400"/>
          </a:p>
        </p:txBody>
      </p:sp>
      <p:sp>
        <p:nvSpPr>
          <p:cNvPr id="205" name="Shape 205"/>
          <p:cNvSpPr txBox="1"/>
          <p:nvPr/>
        </p:nvSpPr>
        <p:spPr>
          <a:xfrm>
            <a:off x="581050" y="4191150"/>
            <a:ext cx="3745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Medios de difusión</a:t>
            </a:r>
            <a:endParaRPr b="1" sz="2400"/>
          </a:p>
        </p:txBody>
      </p:sp>
      <p:sp>
        <p:nvSpPr>
          <p:cNvPr id="206" name="Shape 206"/>
          <p:cNvSpPr txBox="1"/>
          <p:nvPr/>
        </p:nvSpPr>
        <p:spPr>
          <a:xfrm>
            <a:off x="6588800" y="1981350"/>
            <a:ext cx="486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Replantamiento problema</a:t>
            </a:r>
            <a:endParaRPr b="1" sz="2400"/>
          </a:p>
        </p:txBody>
      </p:sp>
      <p:sp>
        <p:nvSpPr>
          <p:cNvPr id="207" name="Shape 207"/>
          <p:cNvSpPr txBox="1"/>
          <p:nvPr/>
        </p:nvSpPr>
        <p:spPr>
          <a:xfrm>
            <a:off x="6745075" y="3832350"/>
            <a:ext cx="225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Propuesta</a:t>
            </a:r>
            <a:endParaRPr b="1" sz="2400"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25" y="2378601"/>
            <a:ext cx="1889375" cy="19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6425500" y="2575825"/>
            <a:ext cx="48651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Ofrecer un medio audio-visual que fomente la cultura histórica.</a:t>
            </a:r>
            <a:endParaRPr sz="2400"/>
          </a:p>
        </p:txBody>
      </p:sp>
      <p:sp>
        <p:nvSpPr>
          <p:cNvPr id="210" name="Shape 210"/>
          <p:cNvSpPr txBox="1"/>
          <p:nvPr/>
        </p:nvSpPr>
        <p:spPr>
          <a:xfrm>
            <a:off x="605950" y="4685625"/>
            <a:ext cx="40527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Audio-visuales (televisión, internet)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Auditivos (radio)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Visuales o escritos (posters, periódicos...)</a:t>
            </a:r>
            <a:endParaRPr sz="2000"/>
          </a:p>
        </p:txBody>
      </p:sp>
      <p:sp>
        <p:nvSpPr>
          <p:cNvPr id="211" name="Shape 211"/>
          <p:cNvSpPr txBox="1"/>
          <p:nvPr/>
        </p:nvSpPr>
        <p:spPr>
          <a:xfrm>
            <a:off x="6588800" y="4496825"/>
            <a:ext cx="20493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Videojuego móvil prehispánico</a:t>
            </a:r>
            <a:endParaRPr sz="2400"/>
          </a:p>
        </p:txBody>
      </p:sp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6638" y="4167913"/>
            <a:ext cx="1793850" cy="230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ANTECEDENTES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PROPUESTA DE SOLUCIÓN</a:t>
            </a:r>
            <a:endParaRPr b="0" i="0" sz="3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581040" y="593545"/>
            <a:ext cx="5819400" cy="3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</a:t>
            </a:r>
            <a:endParaRPr b="0" sz="180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600" y="2759250"/>
            <a:ext cx="2309500" cy="2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b="0" l="16924" r="16964" t="0"/>
          <a:stretch/>
        </p:blipFill>
        <p:spPr>
          <a:xfrm>
            <a:off x="581050" y="1950525"/>
            <a:ext cx="3136175" cy="34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2862" y="2326412"/>
            <a:ext cx="40481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ANTECEDENTES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HUDDLE</a:t>
            </a:r>
            <a:endParaRPr b="0" i="0" sz="3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112566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43" y="2083350"/>
            <a:ext cx="7463482" cy="26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1261175" y="5081525"/>
            <a:ext cx="7656000" cy="52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165775" y="4626000"/>
            <a:ext cx="246900" cy="68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3680375" y="4626000"/>
            <a:ext cx="246900" cy="68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8252375" y="4626000"/>
            <a:ext cx="246900" cy="68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2097700" y="4663800"/>
            <a:ext cx="13137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TT1</a:t>
            </a:r>
            <a:endParaRPr sz="3000"/>
          </a:p>
        </p:txBody>
      </p:sp>
      <p:sp>
        <p:nvSpPr>
          <p:cNvPr id="235" name="Shape 235"/>
          <p:cNvSpPr txBox="1"/>
          <p:nvPr/>
        </p:nvSpPr>
        <p:spPr>
          <a:xfrm>
            <a:off x="5450500" y="4663800"/>
            <a:ext cx="13137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TT2</a:t>
            </a:r>
            <a:endParaRPr sz="3000"/>
          </a:p>
        </p:txBody>
      </p:sp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5162" y="2313350"/>
            <a:ext cx="1595050" cy="1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6875" y="3987625"/>
            <a:ext cx="1504026" cy="150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ANTECEDENTES</a:t>
            </a:r>
            <a:endParaRPr sz="24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APORTACIONES</a:t>
            </a: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TRABAJO TERMINAL 1</a:t>
            </a:r>
            <a:endParaRPr b="0" i="0" sz="36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581050" y="2780575"/>
            <a:ext cx="67440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Replanteamiento del problema.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Mejora en el modelo de Datos.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Estrategias para evitar de adicción en los usuarios.</a:t>
            </a:r>
            <a:endParaRPr sz="3000"/>
          </a:p>
          <a:p>
            <a: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¿Cómo monetizar un juego?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